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86" d="100"/>
          <a:sy n="86" d="100"/>
        </p:scale>
        <p:origin x="485" y="62"/>
      </p:cViewPr>
      <p:guideLst>
        <p:guide orient="horz" pos="2160"/>
        <p:guide pos="3840"/>
      </p:guideLst>
    </p:cSldViewPr>
  </p:slideViewPr>
  <p:notesTextViewPr>
    <p:cViewPr>
      <p:scale>
        <a:sx n="1" d="1"/>
        <a:sy n="1" d="1"/>
      </p:scale>
      <p:origin x="0" y="0"/>
    </p:cViewPr>
  </p:notesTextViewPr>
  <p:notesViewPr>
    <p:cSldViewPr snapToGrid="0" showGuides="1">
      <p:cViewPr varScale="1">
        <p:scale>
          <a:sx n="65" d="100"/>
          <a:sy n="65" d="100"/>
        </p:scale>
        <p:origin x="3082"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9AA7C-674C-4F1C-A962-3DD3994D3910}" type="datetimeFigureOut">
              <a:rPr lang="en-US" smtClean="0"/>
              <a:t>11/9/2018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E639E5-6BE3-45C0-BA5C-5FCF9F577658}" type="slidenum">
              <a:rPr lang="en-US" smtClean="0"/>
              <a:t>‹#›</a:t>
            </a:fld>
            <a:endParaRPr lang="en-US"/>
          </a:p>
        </p:txBody>
      </p:sp>
    </p:spTree>
    <p:extLst>
      <p:ext uri="{BB962C8B-B14F-4D97-AF65-F5344CB8AC3E}">
        <p14:creationId xmlns:p14="http://schemas.microsoft.com/office/powerpoint/2010/main" val="4067684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91B447-08F5-4200-B9D7-1DD3E020043D}" type="slidenum">
              <a:rPr lang="en-US" smtClean="0"/>
              <a:t>2</a:t>
            </a:fld>
            <a:endParaRPr lang="en-US"/>
          </a:p>
        </p:txBody>
      </p:sp>
    </p:spTree>
    <p:extLst>
      <p:ext uri="{BB962C8B-B14F-4D97-AF65-F5344CB8AC3E}">
        <p14:creationId xmlns:p14="http://schemas.microsoft.com/office/powerpoint/2010/main" val="14421307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9527" y="5955457"/>
            <a:ext cx="1875936" cy="583455"/>
          </a:xfrm>
          <a:prstGeom prst="rect">
            <a:avLst/>
          </a:prstGeom>
        </p:spPr>
      </p:pic>
    </p:spTree>
    <p:extLst>
      <p:ext uri="{BB962C8B-B14F-4D97-AF65-F5344CB8AC3E}">
        <p14:creationId xmlns:p14="http://schemas.microsoft.com/office/powerpoint/2010/main" val="5566622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9527" y="5955457"/>
            <a:ext cx="1875936" cy="583455"/>
          </a:xfrm>
          <a:prstGeom prst="rect">
            <a:avLst/>
          </a:prstGeom>
        </p:spPr>
      </p:pic>
    </p:spTree>
    <p:extLst>
      <p:ext uri="{BB962C8B-B14F-4D97-AF65-F5344CB8AC3E}">
        <p14:creationId xmlns:p14="http://schemas.microsoft.com/office/powerpoint/2010/main" val="396131195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9527" y="5955457"/>
            <a:ext cx="1875936" cy="583455"/>
          </a:xfrm>
          <a:prstGeom prst="rect">
            <a:avLst/>
          </a:prstGeom>
        </p:spPr>
      </p:pic>
    </p:spTree>
    <p:extLst>
      <p:ext uri="{BB962C8B-B14F-4D97-AF65-F5344CB8AC3E}">
        <p14:creationId xmlns:p14="http://schemas.microsoft.com/office/powerpoint/2010/main" val="419074278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4_1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CE36A0-AADF-D446-8CE0-1603FB620692}" type="datetimeFigureOut">
              <a:rPr lang="en-US" smtClean="0"/>
              <a:t>11/9/2018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Text Placeholder 2"/>
          <p:cNvSpPr>
            <a:spLocks noGrp="1"/>
          </p:cNvSpPr>
          <p:nvPr>
            <p:ph idx="1"/>
          </p:nvPr>
        </p:nvSpPr>
        <p:spPr>
          <a:xfrm>
            <a:off x="609600" y="2175919"/>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19595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9527" y="5955457"/>
            <a:ext cx="1875936" cy="583455"/>
          </a:xfrm>
          <a:prstGeom prst="rect">
            <a:avLst/>
          </a:prstGeom>
        </p:spPr>
      </p:pic>
    </p:spTree>
    <p:extLst>
      <p:ext uri="{BB962C8B-B14F-4D97-AF65-F5344CB8AC3E}">
        <p14:creationId xmlns:p14="http://schemas.microsoft.com/office/powerpoint/2010/main" val="35726095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9527" y="5955457"/>
            <a:ext cx="1875936" cy="583455"/>
          </a:xfrm>
          <a:prstGeom prst="rect">
            <a:avLst/>
          </a:prstGeom>
        </p:spPr>
      </p:pic>
    </p:spTree>
    <p:extLst>
      <p:ext uri="{BB962C8B-B14F-4D97-AF65-F5344CB8AC3E}">
        <p14:creationId xmlns:p14="http://schemas.microsoft.com/office/powerpoint/2010/main" val="32245610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9527" y="5955457"/>
            <a:ext cx="1875936" cy="583455"/>
          </a:xfrm>
          <a:prstGeom prst="rect">
            <a:avLst/>
          </a:prstGeom>
        </p:spPr>
      </p:pic>
    </p:spTree>
    <p:extLst>
      <p:ext uri="{BB962C8B-B14F-4D97-AF65-F5344CB8AC3E}">
        <p14:creationId xmlns:p14="http://schemas.microsoft.com/office/powerpoint/2010/main" val="352090146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4166885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9527" y="5955457"/>
            <a:ext cx="1875936" cy="583455"/>
          </a:xfrm>
          <a:prstGeom prst="rect">
            <a:avLst/>
          </a:prstGeom>
        </p:spPr>
      </p:pic>
    </p:spTree>
    <p:extLst>
      <p:ext uri="{BB962C8B-B14F-4D97-AF65-F5344CB8AC3E}">
        <p14:creationId xmlns:p14="http://schemas.microsoft.com/office/powerpoint/2010/main" val="89918832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9527" y="5955457"/>
            <a:ext cx="1875936" cy="583455"/>
          </a:xfrm>
          <a:prstGeom prst="rect">
            <a:avLst/>
          </a:prstGeom>
        </p:spPr>
      </p:pic>
    </p:spTree>
    <p:extLst>
      <p:ext uri="{BB962C8B-B14F-4D97-AF65-F5344CB8AC3E}">
        <p14:creationId xmlns:p14="http://schemas.microsoft.com/office/powerpoint/2010/main" val="210778291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9527" y="5955457"/>
            <a:ext cx="1875936" cy="583455"/>
          </a:xfrm>
          <a:prstGeom prst="rect">
            <a:avLst/>
          </a:prstGeom>
        </p:spPr>
      </p:pic>
    </p:spTree>
    <p:extLst>
      <p:ext uri="{BB962C8B-B14F-4D97-AF65-F5344CB8AC3E}">
        <p14:creationId xmlns:p14="http://schemas.microsoft.com/office/powerpoint/2010/main" val="215683582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9527" y="5955457"/>
            <a:ext cx="1875936" cy="583455"/>
          </a:xfrm>
          <a:prstGeom prst="rect">
            <a:avLst/>
          </a:prstGeom>
        </p:spPr>
      </p:pic>
    </p:spTree>
    <p:extLst>
      <p:ext uri="{BB962C8B-B14F-4D97-AF65-F5344CB8AC3E}">
        <p14:creationId xmlns:p14="http://schemas.microsoft.com/office/powerpoint/2010/main" val="42843217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169527" y="5955457"/>
            <a:ext cx="1875936" cy="583455"/>
          </a:xfrm>
          <a:prstGeom prst="rect">
            <a:avLst/>
          </a:prstGeom>
        </p:spPr>
      </p:pic>
    </p:spTree>
    <p:extLst>
      <p:ext uri="{BB962C8B-B14F-4D97-AF65-F5344CB8AC3E}">
        <p14:creationId xmlns:p14="http://schemas.microsoft.com/office/powerpoint/2010/main" val="9751435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5523" y="1433081"/>
            <a:ext cx="10170850" cy="2387600"/>
          </a:xfrm>
        </p:spPr>
        <p:txBody>
          <a:bodyPr/>
          <a:lstStyle/>
          <a:p>
            <a:r>
              <a:rPr lang="en-US" b="1" dirty="0" smtClean="0">
                <a:latin typeface="Myriad Pro" panose="020B0503030403020204" pitchFamily="34" charset="0"/>
              </a:rPr>
              <a:t>Survivorship: Living Beyond Lung Cancer</a:t>
            </a:r>
            <a:endParaRPr lang="en-US" b="1" dirty="0">
              <a:latin typeface="Myriad Pro" panose="020B0503030403020204" pitchFamily="34" charset="0"/>
            </a:endParaRPr>
          </a:p>
        </p:txBody>
      </p:sp>
      <p:sp>
        <p:nvSpPr>
          <p:cNvPr id="3" name="Subtitle 2"/>
          <p:cNvSpPr>
            <a:spLocks noGrp="1"/>
          </p:cNvSpPr>
          <p:nvPr>
            <p:ph type="subTitle" idx="1"/>
          </p:nvPr>
        </p:nvSpPr>
        <p:spPr>
          <a:xfrm>
            <a:off x="1524000" y="4163627"/>
            <a:ext cx="9144000" cy="1174072"/>
          </a:xfrm>
        </p:spPr>
        <p:txBody>
          <a:bodyPr>
            <a:normAutofit/>
          </a:bodyPr>
          <a:lstStyle/>
          <a:p>
            <a:r>
              <a:rPr lang="en-US" sz="3200" dirty="0" smtClean="0">
                <a:latin typeface="Myriad Pro" panose="020B0503030403020204" pitchFamily="34" charset="0"/>
              </a:rPr>
              <a:t>Moira King, ANP</a:t>
            </a:r>
            <a:endParaRPr lang="en-US" sz="3200" dirty="0">
              <a:latin typeface="Myriad Pro" panose="020B0503030403020204" pitchFamily="34" charset="0"/>
            </a:endParaRPr>
          </a:p>
        </p:txBody>
      </p:sp>
    </p:spTree>
    <p:extLst>
      <p:ext uri="{BB962C8B-B14F-4D97-AF65-F5344CB8AC3E}">
        <p14:creationId xmlns:p14="http://schemas.microsoft.com/office/powerpoint/2010/main" val="29533912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50356"/>
            <a:ext cx="10515600" cy="1325563"/>
          </a:xfrm>
        </p:spPr>
        <p:txBody>
          <a:bodyPr>
            <a:noAutofit/>
          </a:bodyPr>
          <a:lstStyle/>
          <a:p>
            <a:pPr algn="l"/>
            <a:r>
              <a:rPr lang="en-US" sz="4800" b="1" dirty="0" smtClean="0"/>
              <a:t>Common long term effects of lung cancer treatment </a:t>
            </a:r>
            <a:endParaRPr lang="en-US" sz="4800" b="1" dirty="0"/>
          </a:p>
        </p:txBody>
      </p:sp>
      <p:sp>
        <p:nvSpPr>
          <p:cNvPr id="3" name="Content Placeholder 2"/>
          <p:cNvSpPr>
            <a:spLocks noGrp="1"/>
          </p:cNvSpPr>
          <p:nvPr>
            <p:ph idx="1"/>
          </p:nvPr>
        </p:nvSpPr>
        <p:spPr/>
        <p:txBody>
          <a:bodyPr/>
          <a:lstStyle/>
          <a:p>
            <a:r>
              <a:rPr lang="en-US" dirty="0" smtClean="0">
                <a:solidFill>
                  <a:srgbClr val="FF0000"/>
                </a:solidFill>
              </a:rPr>
              <a:t>Psychological distress </a:t>
            </a:r>
            <a:r>
              <a:rPr lang="en-US" dirty="0" smtClean="0"/>
              <a:t>can include symptoms of generalized fear; specific fear of recurrence, sadness, worry, or uncertainty; stress, including relationship stress; poor sleep quality; lack of concentration; depression; and anxiety. </a:t>
            </a:r>
          </a:p>
          <a:p>
            <a:pPr lvl="1"/>
            <a:r>
              <a:rPr lang="en-US" sz="2800" dirty="0" smtClean="0"/>
              <a:t>Among </a:t>
            </a:r>
            <a:r>
              <a:rPr lang="en-US" sz="2800" dirty="0"/>
              <a:t>lung cancer survivors, heightened anxiety is correlated with an increase in physical symptoms and a decrease in overall functioning</a:t>
            </a:r>
          </a:p>
          <a:p>
            <a:endParaRPr lang="en-US" dirty="0"/>
          </a:p>
        </p:txBody>
      </p:sp>
      <p:pic>
        <p:nvPicPr>
          <p:cNvPr id="4" name="Picture 3" descr="Anxiety Clip Art, Vector Images &amp; Illustrations - iStock"/>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5741" y="4767373"/>
            <a:ext cx="3320518" cy="1698208"/>
          </a:xfrm>
          <a:prstGeom prst="rect">
            <a:avLst/>
          </a:prstGeom>
        </p:spPr>
      </p:pic>
    </p:spTree>
    <p:extLst>
      <p:ext uri="{BB962C8B-B14F-4D97-AF65-F5344CB8AC3E}">
        <p14:creationId xmlns:p14="http://schemas.microsoft.com/office/powerpoint/2010/main" val="1885158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50356"/>
            <a:ext cx="10515600" cy="1325563"/>
          </a:xfrm>
        </p:spPr>
        <p:txBody>
          <a:bodyPr>
            <a:noAutofit/>
          </a:bodyPr>
          <a:lstStyle/>
          <a:p>
            <a:pPr algn="l"/>
            <a:r>
              <a:rPr lang="en-US" sz="4800" b="1" dirty="0"/>
              <a:t>Common long term effects of lung cancer treatment</a:t>
            </a:r>
          </a:p>
        </p:txBody>
      </p:sp>
      <p:sp>
        <p:nvSpPr>
          <p:cNvPr id="3" name="Content Placeholder 2"/>
          <p:cNvSpPr>
            <a:spLocks noGrp="1"/>
          </p:cNvSpPr>
          <p:nvPr>
            <p:ph idx="1"/>
          </p:nvPr>
        </p:nvSpPr>
        <p:spPr/>
        <p:txBody>
          <a:bodyPr>
            <a:normAutofit/>
          </a:bodyPr>
          <a:lstStyle/>
          <a:p>
            <a:r>
              <a:rPr lang="en-US" dirty="0">
                <a:solidFill>
                  <a:srgbClr val="FF0000"/>
                </a:solidFill>
              </a:rPr>
              <a:t>Stigma</a:t>
            </a:r>
            <a:r>
              <a:rPr lang="en-US" dirty="0">
                <a:solidFill>
                  <a:srgbClr val="FF0000"/>
                </a:solidFill>
              </a:rPr>
              <a:t>:</a:t>
            </a:r>
          </a:p>
          <a:p>
            <a:endParaRPr lang="en-US" dirty="0">
              <a:solidFill>
                <a:srgbClr val="FF0000"/>
              </a:solidFill>
            </a:endParaRPr>
          </a:p>
          <a:p>
            <a:r>
              <a:rPr lang="en-US" sz="2400" dirty="0"/>
              <a:t>Given that lung cancer is highly linked with tobacco smoking, lung cancer patients report that others tend to assume they are at fault for getting lung cancer. </a:t>
            </a:r>
          </a:p>
          <a:p>
            <a:endParaRPr lang="en-US" sz="2400" dirty="0"/>
          </a:p>
          <a:p>
            <a:r>
              <a:rPr lang="en-US" sz="2400" dirty="0"/>
              <a:t>Stigma is more strongly associated with lung cancer than other cancers. Stigma can have a negative effect on lung cancer patients' psychological well-being and has been associated with anxiety and depression. </a:t>
            </a:r>
          </a:p>
        </p:txBody>
      </p:sp>
    </p:spTree>
    <p:extLst>
      <p:ext uri="{BB962C8B-B14F-4D97-AF65-F5344CB8AC3E}">
        <p14:creationId xmlns:p14="http://schemas.microsoft.com/office/powerpoint/2010/main" val="399843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50356"/>
            <a:ext cx="10515600" cy="1325563"/>
          </a:xfrm>
        </p:spPr>
        <p:txBody>
          <a:bodyPr>
            <a:noAutofit/>
          </a:bodyPr>
          <a:lstStyle/>
          <a:p>
            <a:pPr algn="l"/>
            <a:r>
              <a:rPr lang="en-US" sz="4800" b="1" dirty="0"/>
              <a:t>Common long term effects of lung cancer treatment</a:t>
            </a:r>
          </a:p>
        </p:txBody>
      </p:sp>
      <p:sp>
        <p:nvSpPr>
          <p:cNvPr id="3" name="Content Placeholder 2"/>
          <p:cNvSpPr>
            <a:spLocks noGrp="1"/>
          </p:cNvSpPr>
          <p:nvPr>
            <p:ph idx="1"/>
          </p:nvPr>
        </p:nvSpPr>
        <p:spPr>
          <a:xfrm>
            <a:off x="609600" y="2370338"/>
            <a:ext cx="10972800" cy="4331544"/>
          </a:xfrm>
        </p:spPr>
        <p:txBody>
          <a:bodyPr>
            <a:normAutofit/>
          </a:bodyPr>
          <a:lstStyle/>
          <a:p>
            <a:r>
              <a:rPr lang="en-US" dirty="0">
                <a:solidFill>
                  <a:srgbClr val="FF0000"/>
                </a:solidFill>
              </a:rPr>
              <a:t>Stigma (continued)</a:t>
            </a:r>
          </a:p>
          <a:p>
            <a:r>
              <a:rPr lang="en-US" dirty="0"/>
              <a:t>Perceived stigma can lead to social isolation, and avoidance, which sometimes discourages patients from seeking medical care and psychosocial support.  </a:t>
            </a:r>
          </a:p>
          <a:p>
            <a:r>
              <a:rPr lang="en-US" dirty="0"/>
              <a:t>Anti-tobacco campaigns that may be decreasing smoking there is concern that these increase the stigma of lung cancer. </a:t>
            </a:r>
          </a:p>
          <a:p>
            <a:endParaRPr lang="en-US" sz="2400" dirty="0"/>
          </a:p>
        </p:txBody>
      </p:sp>
      <p:pic>
        <p:nvPicPr>
          <p:cNvPr id="4" name="Picture 3" descr="No &lt;strong&gt;Smoking&lt;/strong&gt; | Free Stock Photo | Illustration of a no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52543" y="5259629"/>
            <a:ext cx="1886915" cy="965606"/>
          </a:xfrm>
          <a:prstGeom prst="rect">
            <a:avLst/>
          </a:prstGeom>
        </p:spPr>
      </p:pic>
    </p:spTree>
    <p:extLst>
      <p:ext uri="{BB962C8B-B14F-4D97-AF65-F5344CB8AC3E}">
        <p14:creationId xmlns:p14="http://schemas.microsoft.com/office/powerpoint/2010/main" val="2034275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207" y="755743"/>
            <a:ext cx="10515600" cy="1325563"/>
          </a:xfrm>
        </p:spPr>
        <p:txBody>
          <a:bodyPr>
            <a:noAutofit/>
          </a:bodyPr>
          <a:lstStyle/>
          <a:p>
            <a:pPr algn="l"/>
            <a:r>
              <a:rPr lang="en-US" sz="4800" b="1" dirty="0"/>
              <a:t>Common long term effects of lung cancer treatment</a:t>
            </a:r>
          </a:p>
        </p:txBody>
      </p:sp>
      <p:sp>
        <p:nvSpPr>
          <p:cNvPr id="3" name="Content Placeholder 2"/>
          <p:cNvSpPr>
            <a:spLocks noGrp="1"/>
          </p:cNvSpPr>
          <p:nvPr>
            <p:ph idx="1"/>
          </p:nvPr>
        </p:nvSpPr>
        <p:spPr>
          <a:xfrm>
            <a:off x="609600" y="2433371"/>
            <a:ext cx="10972800" cy="4525963"/>
          </a:xfrm>
        </p:spPr>
        <p:txBody>
          <a:bodyPr>
            <a:normAutofit/>
          </a:bodyPr>
          <a:lstStyle/>
          <a:p>
            <a:r>
              <a:rPr lang="en-US" sz="2400" dirty="0">
                <a:solidFill>
                  <a:srgbClr val="FF0000"/>
                </a:solidFill>
              </a:rPr>
              <a:t>Physical activity </a:t>
            </a:r>
            <a:r>
              <a:rPr lang="en-US" sz="2400" dirty="0"/>
              <a:t>—</a:t>
            </a:r>
          </a:p>
          <a:p>
            <a:endParaRPr lang="en-US" sz="2400" dirty="0"/>
          </a:p>
          <a:p>
            <a:r>
              <a:rPr lang="en-US" sz="2400" dirty="0"/>
              <a:t> Physical activity among lung cancer survivors is low, both shortly after the end of the treatment and years after treatment</a:t>
            </a:r>
            <a:r>
              <a:rPr lang="en-US" sz="2400" dirty="0"/>
              <a:t>.</a:t>
            </a:r>
            <a:endParaRPr lang="en-US" sz="2400" dirty="0"/>
          </a:p>
          <a:p>
            <a:r>
              <a:rPr lang="en-US" sz="2400" dirty="0"/>
              <a:t> Long-term lung cancer survivors who report more physical activity reported significantly better quality of life in all five measured domains (mental, physical, emotional, social, spiritual), less difficulty with symptom control, and decreased pain severity compared with those who were not physically active </a:t>
            </a:r>
          </a:p>
          <a:p>
            <a:endParaRPr lang="en-US" sz="2400" dirty="0"/>
          </a:p>
        </p:txBody>
      </p:sp>
      <p:pic>
        <p:nvPicPr>
          <p:cNvPr id="4" name="Picture 3" descr="Gallery For &gt; Athletic Clipar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89294" y="1924052"/>
            <a:ext cx="1854052" cy="1284968"/>
          </a:xfrm>
          <a:prstGeom prst="rect">
            <a:avLst/>
          </a:prstGeom>
        </p:spPr>
      </p:pic>
    </p:spTree>
    <p:extLst>
      <p:ext uri="{BB962C8B-B14F-4D97-AF65-F5344CB8AC3E}">
        <p14:creationId xmlns:p14="http://schemas.microsoft.com/office/powerpoint/2010/main" val="1856937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035" y="654158"/>
            <a:ext cx="11270942" cy="1325563"/>
          </a:xfrm>
        </p:spPr>
        <p:txBody>
          <a:bodyPr>
            <a:noAutofit/>
          </a:bodyPr>
          <a:lstStyle/>
          <a:p>
            <a:r>
              <a:rPr lang="en-US" sz="4800" b="1" dirty="0"/>
              <a:t>Services Offered in Lung Survivorship Clinic:</a:t>
            </a:r>
          </a:p>
        </p:txBody>
      </p:sp>
      <p:sp>
        <p:nvSpPr>
          <p:cNvPr id="3" name="Content Placeholder 2"/>
          <p:cNvSpPr>
            <a:spLocks noGrp="1"/>
          </p:cNvSpPr>
          <p:nvPr>
            <p:ph idx="1"/>
          </p:nvPr>
        </p:nvSpPr>
        <p:spPr>
          <a:xfrm>
            <a:off x="609600" y="1979721"/>
            <a:ext cx="10972800" cy="4722162"/>
          </a:xfrm>
        </p:spPr>
        <p:txBody>
          <a:bodyPr>
            <a:normAutofit/>
          </a:bodyPr>
          <a:lstStyle/>
          <a:p>
            <a:r>
              <a:rPr lang="en-US" sz="2400" b="1" dirty="0"/>
              <a:t>Nurse Practitioner visit with assessment and plan</a:t>
            </a:r>
          </a:p>
          <a:p>
            <a:pPr lvl="1"/>
            <a:r>
              <a:rPr lang="en-US" b="1" dirty="0"/>
              <a:t>Lung Cancer Surveillance </a:t>
            </a:r>
          </a:p>
          <a:p>
            <a:pPr lvl="2"/>
            <a:r>
              <a:rPr lang="en-US" sz="2400" dirty="0"/>
              <a:t>CT scan every 6 months until 2 years post op, and yearly after</a:t>
            </a:r>
            <a:endParaRPr lang="en-US" sz="2400" b="1" dirty="0"/>
          </a:p>
          <a:p>
            <a:pPr lvl="1"/>
            <a:r>
              <a:rPr lang="en-US" b="1" dirty="0"/>
              <a:t>Referrals </a:t>
            </a:r>
            <a:r>
              <a:rPr lang="en-US" dirty="0"/>
              <a:t>based on patient identified needs</a:t>
            </a:r>
            <a:r>
              <a:rPr lang="en-US" b="1" dirty="0"/>
              <a:t>: </a:t>
            </a:r>
          </a:p>
          <a:p>
            <a:pPr lvl="2"/>
            <a:r>
              <a:rPr lang="en-US" sz="2400" dirty="0" err="1"/>
              <a:t>BeFit</a:t>
            </a:r>
            <a:r>
              <a:rPr lang="en-US" sz="2400" dirty="0"/>
              <a:t> program</a:t>
            </a:r>
          </a:p>
          <a:p>
            <a:pPr lvl="2"/>
            <a:r>
              <a:rPr lang="en-US" sz="2400" dirty="0"/>
              <a:t>Physical Medicine and Rehabilitation</a:t>
            </a:r>
          </a:p>
          <a:p>
            <a:pPr lvl="2"/>
            <a:r>
              <a:rPr lang="en-US" sz="2400" dirty="0"/>
              <a:t>Physical Therapy</a:t>
            </a:r>
          </a:p>
          <a:p>
            <a:pPr lvl="2"/>
            <a:r>
              <a:rPr lang="en-US" sz="2400" dirty="0"/>
              <a:t>Psychosocial Counseling</a:t>
            </a:r>
          </a:p>
          <a:p>
            <a:pPr lvl="2"/>
            <a:r>
              <a:rPr lang="en-US" sz="2400" dirty="0"/>
              <a:t>Nutrition</a:t>
            </a:r>
          </a:p>
          <a:p>
            <a:pPr lvl="2"/>
            <a:r>
              <a:rPr lang="en-US" sz="2400" dirty="0"/>
              <a:t>Pain Management</a:t>
            </a:r>
          </a:p>
          <a:p>
            <a:pPr lvl="2"/>
            <a:r>
              <a:rPr lang="en-US" sz="2400" dirty="0"/>
              <a:t>Smoking Cessation</a:t>
            </a:r>
          </a:p>
          <a:p>
            <a:endParaRPr lang="en-US" sz="2000" dirty="0"/>
          </a:p>
        </p:txBody>
      </p:sp>
      <p:pic>
        <p:nvPicPr>
          <p:cNvPr id="4" name="Picture 3" descr="Seeing your doctor regularly curbs risk of colon cancers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59527" y="3526655"/>
            <a:ext cx="2684835" cy="2624366"/>
          </a:xfrm>
          <a:prstGeom prst="rect">
            <a:avLst/>
          </a:prstGeom>
        </p:spPr>
      </p:pic>
    </p:spTree>
    <p:extLst>
      <p:ext uri="{BB962C8B-B14F-4D97-AF65-F5344CB8AC3E}">
        <p14:creationId xmlns:p14="http://schemas.microsoft.com/office/powerpoint/2010/main" val="2140531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4822"/>
            <a:ext cx="10515600" cy="1325563"/>
          </a:xfrm>
        </p:spPr>
        <p:txBody>
          <a:bodyPr>
            <a:normAutofit/>
          </a:bodyPr>
          <a:lstStyle/>
          <a:p>
            <a:r>
              <a:rPr lang="en-US" sz="4800" b="1" dirty="0"/>
              <a:t>Treatment Summary</a:t>
            </a:r>
          </a:p>
        </p:txBody>
      </p:sp>
      <p:sp>
        <p:nvSpPr>
          <p:cNvPr id="3" name="Content Placeholder 2"/>
          <p:cNvSpPr>
            <a:spLocks noGrp="1"/>
          </p:cNvSpPr>
          <p:nvPr>
            <p:ph idx="1"/>
          </p:nvPr>
        </p:nvSpPr>
        <p:spPr>
          <a:xfrm>
            <a:off x="609600" y="1819923"/>
            <a:ext cx="10972800" cy="4881960"/>
          </a:xfrm>
        </p:spPr>
        <p:txBody>
          <a:bodyPr>
            <a:normAutofit/>
          </a:bodyPr>
          <a:lstStyle/>
          <a:p>
            <a:r>
              <a:rPr lang="en-US" b="1" dirty="0"/>
              <a:t>Document provided to patient and PMD which includes:</a:t>
            </a:r>
          </a:p>
          <a:p>
            <a:pPr lvl="1"/>
            <a:r>
              <a:rPr lang="en-US" sz="2800" dirty="0"/>
              <a:t>Patient Demographics</a:t>
            </a:r>
          </a:p>
          <a:p>
            <a:pPr lvl="1"/>
            <a:r>
              <a:rPr lang="en-US" sz="2800" dirty="0"/>
              <a:t>Treatment Team</a:t>
            </a:r>
          </a:p>
          <a:p>
            <a:pPr lvl="1"/>
            <a:r>
              <a:rPr lang="en-US" sz="2800" dirty="0"/>
              <a:t>Family and Social History</a:t>
            </a:r>
          </a:p>
          <a:p>
            <a:pPr lvl="1"/>
            <a:r>
              <a:rPr lang="en-US" sz="2800" dirty="0"/>
              <a:t>Current diagnosis, pathology result, cancer staging, cancer histology, treatment (surgery/chemo/radiation)</a:t>
            </a:r>
          </a:p>
          <a:p>
            <a:pPr lvl="1"/>
            <a:r>
              <a:rPr lang="en-US" sz="2800" dirty="0"/>
              <a:t>Care plan for surveillance and screenings</a:t>
            </a:r>
          </a:p>
          <a:p>
            <a:pPr lvl="1"/>
            <a:r>
              <a:rPr lang="en-US" sz="2800" dirty="0"/>
              <a:t>Treatment related effects</a:t>
            </a:r>
          </a:p>
          <a:p>
            <a:pPr lvl="1"/>
            <a:r>
              <a:rPr lang="en-US" sz="2800" dirty="0"/>
              <a:t>Lifestyle recommendations </a:t>
            </a:r>
          </a:p>
          <a:p>
            <a:pPr lvl="1"/>
            <a:r>
              <a:rPr lang="en-US" sz="2800" dirty="0"/>
              <a:t>Resources </a:t>
            </a:r>
          </a:p>
          <a:p>
            <a:endParaRPr lang="en-US" sz="2400" dirty="0"/>
          </a:p>
        </p:txBody>
      </p:sp>
    </p:spTree>
    <p:extLst>
      <p:ext uri="{BB962C8B-B14F-4D97-AF65-F5344CB8AC3E}">
        <p14:creationId xmlns:p14="http://schemas.microsoft.com/office/powerpoint/2010/main" val="3554393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4800" b="1" dirty="0"/>
              <a:t/>
            </a:r>
            <a:br>
              <a:rPr lang="en-US" sz="4800" b="1" dirty="0"/>
            </a:br>
            <a:r>
              <a:rPr lang="en-US" sz="4800" b="1" dirty="0"/>
              <a:t>Clinic goals</a:t>
            </a:r>
          </a:p>
        </p:txBody>
      </p:sp>
      <p:sp>
        <p:nvSpPr>
          <p:cNvPr id="3" name="Content Placeholder 2"/>
          <p:cNvSpPr>
            <a:spLocks noGrp="1"/>
          </p:cNvSpPr>
          <p:nvPr>
            <p:ph idx="1"/>
          </p:nvPr>
        </p:nvSpPr>
        <p:spPr/>
        <p:txBody>
          <a:bodyPr>
            <a:normAutofit/>
          </a:bodyPr>
          <a:lstStyle/>
          <a:p>
            <a:endParaRPr lang="en-US" sz="2400" dirty="0">
              <a:solidFill>
                <a:srgbClr val="FF0000"/>
              </a:solidFill>
            </a:endParaRPr>
          </a:p>
          <a:p>
            <a:r>
              <a:rPr lang="en-US" sz="2400" dirty="0">
                <a:solidFill>
                  <a:srgbClr val="FF0000"/>
                </a:solidFill>
              </a:rPr>
              <a:t>GOAL</a:t>
            </a:r>
            <a:r>
              <a:rPr lang="en-US" sz="2400" dirty="0">
                <a:solidFill>
                  <a:srgbClr val="FF0000"/>
                </a:solidFill>
              </a:rPr>
              <a:t>: </a:t>
            </a:r>
            <a:r>
              <a:rPr lang="en-US" sz="2400" i="1" dirty="0">
                <a:solidFill>
                  <a:srgbClr val="FF0000"/>
                </a:solidFill>
              </a:rPr>
              <a:t>to help patients manage issues that arise from treatment in order to improve overall well being and quality of life </a:t>
            </a:r>
            <a:endParaRPr lang="en-US" sz="2400" dirty="0">
              <a:solidFill>
                <a:srgbClr val="FF0000"/>
              </a:solidFill>
            </a:endParaRPr>
          </a:p>
          <a:p>
            <a:pPr lvl="1"/>
            <a:r>
              <a:rPr lang="en-US" dirty="0"/>
              <a:t>Cancer survivorship begins at diagnosis and continues throughout a person’s lifetime </a:t>
            </a:r>
          </a:p>
          <a:p>
            <a:pPr lvl="1"/>
            <a:r>
              <a:rPr lang="en-US" dirty="0"/>
              <a:t>Cancer can affect people physically, emotionally, mentally, financially. It also affects families and relationships</a:t>
            </a:r>
          </a:p>
          <a:p>
            <a:pPr lvl="1"/>
            <a:r>
              <a:rPr lang="en-US" dirty="0"/>
              <a:t>Needs are different during treatment, after treatment, at initial diagnosis through end of life </a:t>
            </a:r>
          </a:p>
          <a:p>
            <a:pPr lvl="1"/>
            <a:r>
              <a:rPr lang="en-US" dirty="0"/>
              <a:t>Needs are unique to every patient </a:t>
            </a:r>
          </a:p>
          <a:p>
            <a:endParaRPr lang="en-US" sz="1800" dirty="0"/>
          </a:p>
        </p:txBody>
      </p:sp>
      <p:pic>
        <p:nvPicPr>
          <p:cNvPr id="4" name="Picture 3" descr="Our &lt;strong&gt;Goal&lt;/strong&gt; – BEST SCORE TUTOR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7894" y="307889"/>
            <a:ext cx="3392907" cy="2007018"/>
          </a:xfrm>
          <a:prstGeom prst="rect">
            <a:avLst/>
          </a:prstGeom>
        </p:spPr>
      </p:pic>
    </p:spTree>
    <p:extLst>
      <p:ext uri="{BB962C8B-B14F-4D97-AF65-F5344CB8AC3E}">
        <p14:creationId xmlns:p14="http://schemas.microsoft.com/office/powerpoint/2010/main" val="3517291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179" y="693599"/>
            <a:ext cx="10515600" cy="1325563"/>
          </a:xfrm>
        </p:spPr>
        <p:txBody>
          <a:bodyPr>
            <a:normAutofit/>
          </a:bodyPr>
          <a:lstStyle/>
          <a:p>
            <a:r>
              <a:rPr lang="en-US" sz="4800" b="1" dirty="0"/>
              <a:t>Lung Cancer Survivorship Clinic</a:t>
            </a:r>
          </a:p>
        </p:txBody>
      </p:sp>
      <p:sp>
        <p:nvSpPr>
          <p:cNvPr id="3" name="Content Placeholder 2"/>
          <p:cNvSpPr>
            <a:spLocks noGrp="1"/>
          </p:cNvSpPr>
          <p:nvPr>
            <p:ph idx="1"/>
          </p:nvPr>
        </p:nvSpPr>
        <p:spPr>
          <a:xfrm>
            <a:off x="1102310" y="1956722"/>
            <a:ext cx="11264283" cy="4901278"/>
          </a:xfrm>
        </p:spPr>
        <p:txBody>
          <a:bodyPr/>
          <a:lstStyle/>
          <a:p>
            <a:r>
              <a:rPr lang="en-US" dirty="0"/>
              <a:t>Phone number: 513-475-8787</a:t>
            </a:r>
          </a:p>
          <a:p>
            <a:r>
              <a:rPr lang="en-US" dirty="0"/>
              <a:t>Main location: Medical Arts Building UCMC 7</a:t>
            </a:r>
            <a:r>
              <a:rPr lang="en-US" baseline="30000" dirty="0"/>
              <a:t>th</a:t>
            </a:r>
            <a:r>
              <a:rPr lang="en-US" dirty="0"/>
              <a:t> floor</a:t>
            </a:r>
          </a:p>
          <a:p>
            <a:pPr lvl="1"/>
            <a:r>
              <a:rPr lang="en-US" sz="2800" dirty="0"/>
              <a:t>WCH coming soon!</a:t>
            </a:r>
          </a:p>
          <a:p>
            <a:r>
              <a:rPr lang="en-US" dirty="0"/>
              <a:t>Open to ANY lung cancer patient at any point on their cancer journey </a:t>
            </a:r>
          </a:p>
          <a:p>
            <a:endParaRPr lang="en-US" dirty="0"/>
          </a:p>
        </p:txBody>
      </p:sp>
      <p:pic>
        <p:nvPicPr>
          <p:cNvPr id="4" name="Picture 3" descr="Women’s Health Services Virtual Tour | &lt;strong&gt;University&lt;/strong&gt; of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9179" y="4169665"/>
            <a:ext cx="2789936" cy="1487966"/>
          </a:xfrm>
          <a:prstGeom prst="rect">
            <a:avLst/>
          </a:prstGeom>
        </p:spPr>
      </p:pic>
      <p:pic>
        <p:nvPicPr>
          <p:cNvPr id="5" name="Picture 4" descr="Give to &lt;strong&gt;West&lt;/strong&gt; &lt;strong&gt;Chester&lt;/strong&gt; &lt;strong&gt;Hospital&lt;/strong&gt; | UC Health Foundat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5379" y="4169666"/>
            <a:ext cx="2874237" cy="1460627"/>
          </a:xfrm>
          <a:prstGeom prst="rect">
            <a:avLst/>
          </a:prstGeom>
        </p:spPr>
      </p:pic>
    </p:spTree>
    <p:extLst>
      <p:ext uri="{BB962C8B-B14F-4D97-AF65-F5344CB8AC3E}">
        <p14:creationId xmlns:p14="http://schemas.microsoft.com/office/powerpoint/2010/main" val="382635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2600365" y="1133856"/>
            <a:ext cx="3930483" cy="4608576"/>
          </a:xfrm>
        </p:spPr>
      </p:pic>
      <p:sp>
        <p:nvSpPr>
          <p:cNvPr id="9" name="Content Placeholder 8"/>
          <p:cNvSpPr>
            <a:spLocks noGrp="1"/>
          </p:cNvSpPr>
          <p:nvPr>
            <p:ph sz="half" idx="4294967295"/>
          </p:nvPr>
        </p:nvSpPr>
        <p:spPr>
          <a:xfrm>
            <a:off x="6629400" y="1733551"/>
            <a:ext cx="4038600" cy="4525963"/>
          </a:xfrm>
        </p:spPr>
        <p:txBody>
          <a:bodyPr/>
          <a:lstStyle/>
          <a:p>
            <a:endParaRPr lang="en-US" dirty="0" smtClean="0">
              <a:solidFill>
                <a:srgbClr val="FF0000"/>
              </a:solidFill>
            </a:endParaRPr>
          </a:p>
          <a:p>
            <a:endParaRPr lang="en-US" dirty="0">
              <a:solidFill>
                <a:srgbClr val="FF0000"/>
              </a:solidFill>
            </a:endParaRPr>
          </a:p>
          <a:p>
            <a:pPr marL="0" indent="0">
              <a:buNone/>
            </a:pPr>
            <a:r>
              <a:rPr lang="en-US" sz="3200" dirty="0" smtClean="0">
                <a:solidFill>
                  <a:srgbClr val="FF0000"/>
                </a:solidFill>
              </a:rPr>
              <a:t>      Thank you!</a:t>
            </a:r>
            <a:endParaRPr lang="en-US" sz="3200" dirty="0">
              <a:solidFill>
                <a:srgbClr val="FF0000"/>
              </a:solidFill>
            </a:endParaRPr>
          </a:p>
        </p:txBody>
      </p:sp>
    </p:spTree>
    <p:extLst>
      <p:ext uri="{BB962C8B-B14F-4D97-AF65-F5344CB8AC3E}">
        <p14:creationId xmlns:p14="http://schemas.microsoft.com/office/powerpoint/2010/main" val="1472775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838200" y="711354"/>
            <a:ext cx="10515600" cy="1325563"/>
          </a:xfrm>
        </p:spPr>
        <p:txBody>
          <a:bodyPr>
            <a:normAutofit/>
          </a:bodyPr>
          <a:lstStyle/>
          <a:p>
            <a:pPr algn="ctr"/>
            <a:r>
              <a:rPr lang="en-US" sz="4800" b="1" dirty="0"/>
              <a:t>Survivors in US </a:t>
            </a:r>
          </a:p>
        </p:txBody>
      </p:sp>
      <p:sp>
        <p:nvSpPr>
          <p:cNvPr id="15" name="Content Placeholder 14"/>
          <p:cNvSpPr>
            <a:spLocks noGrp="1"/>
          </p:cNvSpPr>
          <p:nvPr>
            <p:ph idx="1"/>
          </p:nvPr>
        </p:nvSpPr>
        <p:spPr>
          <a:xfrm>
            <a:off x="609600" y="1927344"/>
            <a:ext cx="10972800" cy="4525963"/>
          </a:xfrm>
        </p:spPr>
        <p:txBody>
          <a:bodyPr>
            <a:normAutofit/>
          </a:bodyPr>
          <a:lstStyle/>
          <a:p>
            <a:r>
              <a:rPr lang="en-US" dirty="0"/>
              <a:t>As of January 2016, it is estimated that there are </a:t>
            </a:r>
            <a:r>
              <a:rPr lang="en-US" b="1" dirty="0"/>
              <a:t>15.5 million cancer survivors </a:t>
            </a:r>
            <a:r>
              <a:rPr lang="en-US" dirty="0"/>
              <a:t>in the United States. This represents 4.8% of the population. The number of cancer survivors is projected to increase by 31%, to 20.3 million, by 2026, which represents an increase of more than </a:t>
            </a:r>
            <a:r>
              <a:rPr lang="en-US" b="1" dirty="0"/>
              <a:t>4 million survivors </a:t>
            </a:r>
            <a:r>
              <a:rPr lang="en-US" dirty="0"/>
              <a:t>in 10 years </a:t>
            </a:r>
          </a:p>
          <a:p>
            <a:endParaRPr lang="en-US" dirty="0"/>
          </a:p>
          <a:p>
            <a:r>
              <a:rPr lang="en-US" dirty="0"/>
              <a:t>More than 14 million new cases of cancer are diagnosed globally each year; radiation</a:t>
            </a:r>
            <a:r>
              <a:rPr lang="en-US" i="1" dirty="0"/>
              <a:t>-</a:t>
            </a:r>
            <a:r>
              <a:rPr lang="en-US" dirty="0"/>
              <a:t>cure to 3.5 million people and provide palliative relief for an additional 3.5 million people </a:t>
            </a:r>
          </a:p>
          <a:p>
            <a:endParaRPr lang="en-US" dirty="0"/>
          </a:p>
        </p:txBody>
      </p:sp>
    </p:spTree>
    <p:extLst>
      <p:ext uri="{BB962C8B-B14F-4D97-AF65-F5344CB8AC3E}">
        <p14:creationId xmlns:p14="http://schemas.microsoft.com/office/powerpoint/2010/main" val="965469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673" y="1222480"/>
            <a:ext cx="10515600" cy="1325563"/>
          </a:xfrm>
        </p:spPr>
        <p:txBody>
          <a:bodyPr>
            <a:normAutofit/>
          </a:bodyPr>
          <a:lstStyle/>
          <a:p>
            <a:pPr algn="l"/>
            <a:r>
              <a:rPr lang="en-US" sz="5400" b="1" dirty="0"/>
              <a:t>What is a survivor? </a:t>
            </a:r>
          </a:p>
        </p:txBody>
      </p:sp>
      <p:sp>
        <p:nvSpPr>
          <p:cNvPr id="3" name="Content Placeholder 2"/>
          <p:cNvSpPr>
            <a:spLocks noGrp="1"/>
          </p:cNvSpPr>
          <p:nvPr>
            <p:ph idx="1"/>
          </p:nvPr>
        </p:nvSpPr>
        <p:spPr>
          <a:xfrm>
            <a:off x="538579" y="2966032"/>
            <a:ext cx="10972800" cy="4525963"/>
          </a:xfrm>
        </p:spPr>
        <p:txBody>
          <a:bodyPr/>
          <a:lstStyle/>
          <a:p>
            <a:r>
              <a:rPr lang="en-US" sz="3200" dirty="0"/>
              <a:t>The most widely accepted definition of a "cancer survivor" is a person who has been diagnosed with cancer, starting the day of their diagnosis until the end of life.</a:t>
            </a:r>
          </a:p>
          <a:p>
            <a:pPr lvl="1"/>
            <a:endParaRPr lang="en-US" sz="2800" dirty="0"/>
          </a:p>
          <a:p>
            <a:pPr lvl="1"/>
            <a:r>
              <a:rPr lang="en-US" sz="2800" dirty="0"/>
              <a:t>Within this broad definition, a </a:t>
            </a:r>
            <a:r>
              <a:rPr lang="en-US" sz="2800" b="1" dirty="0"/>
              <a:t>long-term</a:t>
            </a:r>
            <a:r>
              <a:rPr lang="en-US" sz="2800" dirty="0"/>
              <a:t> cancer survivor has been defined as a person who is living five years after diagnosis with or without disease </a:t>
            </a:r>
          </a:p>
          <a:p>
            <a:endParaRPr lang="en-US" dirty="0"/>
          </a:p>
        </p:txBody>
      </p:sp>
      <p:pic>
        <p:nvPicPr>
          <p:cNvPr id="4" name="Picture 3" descr="20 best &lt;strong&gt;Lung&lt;/strong&gt; &lt;strong&gt;Cancer&lt;/strong&gt; images on Pinterest | Lungs, &lt;strong&gt;Lung&lt;/strong&gt;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3221" y="804493"/>
            <a:ext cx="1299409" cy="2161539"/>
          </a:xfrm>
          <a:prstGeom prst="rect">
            <a:avLst/>
          </a:prstGeom>
        </p:spPr>
      </p:pic>
    </p:spTree>
    <p:extLst>
      <p:ext uri="{BB962C8B-B14F-4D97-AF65-F5344CB8AC3E}">
        <p14:creationId xmlns:p14="http://schemas.microsoft.com/office/powerpoint/2010/main" val="3656818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72993"/>
            <a:ext cx="10515600" cy="1325563"/>
          </a:xfrm>
        </p:spPr>
        <p:txBody>
          <a:bodyPr>
            <a:normAutofit/>
          </a:bodyPr>
          <a:lstStyle/>
          <a:p>
            <a:pPr algn="l"/>
            <a:r>
              <a:rPr lang="en-US" sz="5400" b="1" dirty="0"/>
              <a:t>Thoracic cancers </a:t>
            </a:r>
          </a:p>
        </p:txBody>
      </p:sp>
      <p:sp>
        <p:nvSpPr>
          <p:cNvPr id="3" name="Content Placeholder 2"/>
          <p:cNvSpPr>
            <a:spLocks noGrp="1"/>
          </p:cNvSpPr>
          <p:nvPr>
            <p:ph idx="1"/>
          </p:nvPr>
        </p:nvSpPr>
        <p:spPr>
          <a:xfrm>
            <a:off x="609600" y="2948277"/>
            <a:ext cx="10972800" cy="4525963"/>
          </a:xfrm>
        </p:spPr>
        <p:txBody>
          <a:bodyPr/>
          <a:lstStyle/>
          <a:p>
            <a:endParaRPr lang="en-US" sz="3200" dirty="0"/>
          </a:p>
          <a:p>
            <a:r>
              <a:rPr lang="en-US" dirty="0"/>
              <a:t>Consisting of lung cancer, thymus cancer, and mesothelioma. Lung cancer is the most common type of thoracic cancer. </a:t>
            </a:r>
          </a:p>
          <a:p>
            <a:r>
              <a:rPr lang="en-US" dirty="0"/>
              <a:t>Symptoms include shortness of breath, wheezing, cough, hoarseness, bone pain and fatigue, loss of appetite. </a:t>
            </a:r>
          </a:p>
          <a:p>
            <a:r>
              <a:rPr lang="en-US" dirty="0"/>
              <a:t>As many as 20% of the people who die from cancer every year are never smokers. </a:t>
            </a:r>
          </a:p>
          <a:p>
            <a:endParaRPr lang="en-US" dirty="0"/>
          </a:p>
        </p:txBody>
      </p:sp>
      <p:pic>
        <p:nvPicPr>
          <p:cNvPr id="4" name="Picture 3" descr="&lt;strong&gt;Lungs&lt;/strong&gt; | Free Stock Photo | Illustration of a pair of &lt;strong&gt;lungs&lt;/strong&gt;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0195" y="838720"/>
            <a:ext cx="2395028" cy="2367528"/>
          </a:xfrm>
          <a:prstGeom prst="rect">
            <a:avLst/>
          </a:prstGeom>
        </p:spPr>
      </p:pic>
    </p:spTree>
    <p:extLst>
      <p:ext uri="{BB962C8B-B14F-4D97-AF65-F5344CB8AC3E}">
        <p14:creationId xmlns:p14="http://schemas.microsoft.com/office/powerpoint/2010/main" val="1918790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77684"/>
            <a:ext cx="10515600" cy="1325563"/>
          </a:xfrm>
        </p:spPr>
        <p:txBody>
          <a:bodyPr>
            <a:noAutofit/>
          </a:bodyPr>
          <a:lstStyle/>
          <a:p>
            <a:pPr algn="l"/>
            <a:r>
              <a:rPr lang="en-US" sz="4800" b="1" dirty="0"/>
              <a:t>Common long term effects of lung cancer treatment</a:t>
            </a:r>
          </a:p>
        </p:txBody>
      </p:sp>
      <p:sp>
        <p:nvSpPr>
          <p:cNvPr id="3" name="Content Placeholder 2"/>
          <p:cNvSpPr>
            <a:spLocks noGrp="1"/>
          </p:cNvSpPr>
          <p:nvPr>
            <p:ph idx="1"/>
          </p:nvPr>
        </p:nvSpPr>
        <p:spPr>
          <a:xfrm>
            <a:off x="609600" y="2681946"/>
            <a:ext cx="10972800" cy="4525963"/>
          </a:xfrm>
        </p:spPr>
        <p:txBody>
          <a:bodyPr/>
          <a:lstStyle/>
          <a:p>
            <a:pPr marL="0" indent="0">
              <a:buNone/>
            </a:pPr>
            <a:r>
              <a:rPr lang="en-US" dirty="0"/>
              <a:t>● Sequelae from surgery most commonly can include </a:t>
            </a:r>
            <a:r>
              <a:rPr lang="en-US" dirty="0">
                <a:solidFill>
                  <a:srgbClr val="FF0000"/>
                </a:solidFill>
              </a:rPr>
              <a:t>chronic pain </a:t>
            </a:r>
            <a:r>
              <a:rPr lang="en-US" dirty="0"/>
              <a:t>(including post-thoracotomy pain syndrome), and </a:t>
            </a:r>
            <a:r>
              <a:rPr lang="en-US" dirty="0">
                <a:solidFill>
                  <a:srgbClr val="FF0000"/>
                </a:solidFill>
              </a:rPr>
              <a:t>dyspnea</a:t>
            </a:r>
            <a:r>
              <a:rPr lang="en-US" dirty="0"/>
              <a:t>.  </a:t>
            </a:r>
            <a:endParaRPr lang="en-US" dirty="0"/>
          </a:p>
          <a:p>
            <a:pPr marL="0" indent="0">
              <a:buNone/>
            </a:pPr>
            <a:endParaRPr lang="en-US" dirty="0"/>
          </a:p>
          <a:p>
            <a:pPr marL="0" indent="0">
              <a:buNone/>
            </a:pPr>
            <a:r>
              <a:rPr lang="en-US" dirty="0"/>
              <a:t>	-These can contribute to a sedentary lifestyle and decreased </a:t>
            </a:r>
            <a:r>
              <a:rPr lang="en-US" dirty="0"/>
              <a:t>functioning </a:t>
            </a:r>
            <a:r>
              <a:rPr lang="en-US" dirty="0"/>
              <a:t>ability. </a:t>
            </a:r>
            <a:r>
              <a:rPr lang="en-US" dirty="0"/>
              <a:t> Nearly </a:t>
            </a:r>
            <a:r>
              <a:rPr lang="en-US" dirty="0"/>
              <a:t>80 percent of lung cancer survivors </a:t>
            </a:r>
            <a:r>
              <a:rPr lang="en-US" dirty="0"/>
              <a:t>report </a:t>
            </a:r>
            <a:r>
              <a:rPr lang="en-US" dirty="0"/>
              <a:t>some difficulty with a physical symptom, and this </a:t>
            </a:r>
            <a:r>
              <a:rPr lang="en-US" dirty="0"/>
              <a:t>is clinically </a:t>
            </a:r>
            <a:r>
              <a:rPr lang="en-US" dirty="0"/>
              <a:t>significant in approximately 30 percent of lung </a:t>
            </a:r>
            <a:r>
              <a:rPr lang="en-US" dirty="0"/>
              <a:t>cancer survivors</a:t>
            </a:r>
            <a:r>
              <a:rPr lang="en-US" dirty="0"/>
              <a:t>. </a:t>
            </a:r>
          </a:p>
          <a:p>
            <a:endParaRPr lang="en-US" dirty="0"/>
          </a:p>
        </p:txBody>
      </p:sp>
    </p:spTree>
    <p:extLst>
      <p:ext uri="{BB962C8B-B14F-4D97-AF65-F5344CB8AC3E}">
        <p14:creationId xmlns:p14="http://schemas.microsoft.com/office/powerpoint/2010/main" val="662732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33295"/>
            <a:ext cx="10515600" cy="1325563"/>
          </a:xfrm>
        </p:spPr>
        <p:txBody>
          <a:bodyPr>
            <a:noAutofit/>
          </a:bodyPr>
          <a:lstStyle/>
          <a:p>
            <a:pPr algn="l"/>
            <a:r>
              <a:rPr lang="en-US" sz="4800" b="1" dirty="0"/>
              <a:t>Common long term effects of lung cancer treatment</a:t>
            </a:r>
          </a:p>
        </p:txBody>
      </p:sp>
      <p:sp>
        <p:nvSpPr>
          <p:cNvPr id="3" name="Content Placeholder 2"/>
          <p:cNvSpPr>
            <a:spLocks noGrp="1"/>
          </p:cNvSpPr>
          <p:nvPr>
            <p:ph idx="1"/>
          </p:nvPr>
        </p:nvSpPr>
        <p:spPr>
          <a:xfrm>
            <a:off x="609600" y="2531024"/>
            <a:ext cx="10972800" cy="4525963"/>
          </a:xfrm>
        </p:spPr>
        <p:txBody>
          <a:bodyPr/>
          <a:lstStyle/>
          <a:p>
            <a:pPr marL="0" indent="0">
              <a:buNone/>
            </a:pPr>
            <a:r>
              <a:rPr lang="en-US" dirty="0"/>
              <a:t>●</a:t>
            </a:r>
            <a:r>
              <a:rPr lang="en-US" dirty="0">
                <a:solidFill>
                  <a:srgbClr val="FF0000"/>
                </a:solidFill>
              </a:rPr>
              <a:t>Chronic pain </a:t>
            </a:r>
            <a:r>
              <a:rPr lang="en-US" dirty="0"/>
              <a:t>is reported in approximately 50 percent of lung cancer survivors, specifically after a thoracotomy. </a:t>
            </a:r>
          </a:p>
          <a:p>
            <a:pPr marL="0" indent="0">
              <a:buNone/>
            </a:pPr>
            <a:r>
              <a:rPr lang="en-US" dirty="0"/>
              <a:t>	-Approximately one-half of lung cancer patients report inadequate 	pain control, and nearly 40 percent of long-term lung cancer survivors report chronic pain symptoms.</a:t>
            </a:r>
          </a:p>
          <a:p>
            <a:endParaRPr lang="en-US" dirty="0"/>
          </a:p>
        </p:txBody>
      </p:sp>
      <p:pic>
        <p:nvPicPr>
          <p:cNvPr id="4" name="Picture 3" descr="Kleurplaat buikpijn - Afb 135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82068" y="4794006"/>
            <a:ext cx="1935790" cy="1539374"/>
          </a:xfrm>
          <a:prstGeom prst="rect">
            <a:avLst/>
          </a:prstGeom>
        </p:spPr>
      </p:pic>
    </p:spTree>
    <p:extLst>
      <p:ext uri="{BB962C8B-B14F-4D97-AF65-F5344CB8AC3E}">
        <p14:creationId xmlns:p14="http://schemas.microsoft.com/office/powerpoint/2010/main" val="3309712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838200" y="850356"/>
            <a:ext cx="10515600" cy="1325563"/>
          </a:xfrm>
        </p:spPr>
        <p:txBody>
          <a:bodyPr>
            <a:noAutofit/>
          </a:bodyPr>
          <a:lstStyle/>
          <a:p>
            <a:pPr algn="l"/>
            <a:r>
              <a:rPr lang="en-US" sz="4800" b="1" dirty="0" smtClean="0"/>
              <a:t>Common long term effects of lung cancer treatment</a:t>
            </a:r>
            <a:endParaRPr lang="en-US" sz="4800" b="1" dirty="0"/>
          </a:p>
        </p:txBody>
      </p:sp>
      <p:sp>
        <p:nvSpPr>
          <p:cNvPr id="15" name="Content Placeholder 14"/>
          <p:cNvSpPr>
            <a:spLocks noGrp="1"/>
          </p:cNvSpPr>
          <p:nvPr>
            <p:ph idx="1"/>
          </p:nvPr>
        </p:nvSpPr>
        <p:spPr>
          <a:xfrm>
            <a:off x="609600" y="2495516"/>
            <a:ext cx="10972800" cy="4525963"/>
          </a:xfrm>
        </p:spPr>
        <p:txBody>
          <a:bodyPr/>
          <a:lstStyle/>
          <a:p>
            <a:r>
              <a:rPr lang="en-US" dirty="0" smtClean="0">
                <a:solidFill>
                  <a:srgbClr val="FF0000"/>
                </a:solidFill>
              </a:rPr>
              <a:t>Fatigue</a:t>
            </a:r>
            <a:r>
              <a:rPr lang="en-US" dirty="0" smtClean="0"/>
              <a:t> is one of the most common post-surgical symptoms reported by lung cancer survivors (up to 90 percent in some studies) </a:t>
            </a:r>
          </a:p>
          <a:p>
            <a:pPr marL="0" indent="0">
              <a:buNone/>
            </a:pPr>
            <a:r>
              <a:rPr lang="en-US" dirty="0"/>
              <a:t>	- Fatigue is linked to depression, anxiety, chronic pain, 		psychological distress, dyspnea, and sleep disturbances.</a:t>
            </a:r>
          </a:p>
          <a:p>
            <a:endParaRPr lang="en-US" dirty="0"/>
          </a:p>
        </p:txBody>
      </p:sp>
      <p:pic>
        <p:nvPicPr>
          <p:cNvPr id="16" name="Picture 15"/>
          <p:cNvPicPr>
            <a:picLocks noChangeAspect="1"/>
          </p:cNvPicPr>
          <p:nvPr/>
        </p:nvPicPr>
        <p:blipFill>
          <a:blip r:embed="rId2"/>
          <a:stretch>
            <a:fillRect/>
          </a:stretch>
        </p:blipFill>
        <p:spPr>
          <a:xfrm>
            <a:off x="4926430" y="4433012"/>
            <a:ext cx="3083300" cy="1784413"/>
          </a:xfrm>
          <a:prstGeom prst="rect">
            <a:avLst/>
          </a:prstGeom>
        </p:spPr>
      </p:pic>
    </p:spTree>
    <p:extLst>
      <p:ext uri="{BB962C8B-B14F-4D97-AF65-F5344CB8AC3E}">
        <p14:creationId xmlns:p14="http://schemas.microsoft.com/office/powerpoint/2010/main" val="1319318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7516" y="850356"/>
            <a:ext cx="10515600" cy="1325563"/>
          </a:xfrm>
        </p:spPr>
        <p:txBody>
          <a:bodyPr>
            <a:noAutofit/>
          </a:bodyPr>
          <a:lstStyle/>
          <a:p>
            <a:pPr algn="l"/>
            <a:r>
              <a:rPr lang="en-US" sz="4800" b="1" dirty="0"/>
              <a:t>Common long term effects of lung cancer treatment</a:t>
            </a:r>
          </a:p>
        </p:txBody>
      </p:sp>
      <p:sp>
        <p:nvSpPr>
          <p:cNvPr id="3" name="Content Placeholder 2"/>
          <p:cNvSpPr>
            <a:spLocks noGrp="1"/>
          </p:cNvSpPr>
          <p:nvPr>
            <p:ph idx="1"/>
          </p:nvPr>
        </p:nvSpPr>
        <p:spPr>
          <a:xfrm>
            <a:off x="609600" y="1953977"/>
            <a:ext cx="10972800" cy="4525963"/>
          </a:xfrm>
        </p:spPr>
        <p:txBody>
          <a:bodyPr/>
          <a:lstStyle/>
          <a:p>
            <a:pPr marL="0" indent="0">
              <a:buNone/>
            </a:pPr>
            <a:endParaRPr lang="en-US" sz="3200" dirty="0">
              <a:solidFill>
                <a:srgbClr val="FF0000"/>
              </a:solidFill>
            </a:endParaRPr>
          </a:p>
          <a:p>
            <a:pPr marL="0" indent="0">
              <a:buNone/>
            </a:pPr>
            <a:r>
              <a:rPr lang="en-US" dirty="0">
                <a:solidFill>
                  <a:srgbClr val="FF0000"/>
                </a:solidFill>
              </a:rPr>
              <a:t>● Dyspnea</a:t>
            </a:r>
            <a:r>
              <a:rPr lang="en-US" dirty="0"/>
              <a:t> is also common in lung cancer survivors. </a:t>
            </a:r>
          </a:p>
          <a:p>
            <a:pPr marL="0" indent="0">
              <a:buNone/>
            </a:pPr>
            <a:r>
              <a:rPr lang="en-US" dirty="0"/>
              <a:t>	-The American Thoracic Society (ATS) suggests the prevalence </a:t>
            </a:r>
            <a:r>
              <a:rPr lang="en-US" dirty="0"/>
              <a:t>ranges </a:t>
            </a:r>
            <a:r>
              <a:rPr lang="en-US" dirty="0"/>
              <a:t>from 55 to 87 percent in all stages of lung cancer.</a:t>
            </a:r>
          </a:p>
          <a:p>
            <a:pPr marL="0" indent="0">
              <a:buNone/>
            </a:pPr>
            <a:endParaRPr lang="en-US" dirty="0"/>
          </a:p>
        </p:txBody>
      </p:sp>
      <p:pic>
        <p:nvPicPr>
          <p:cNvPr id="4" name="Picture 3" descr="English Expressions about Exercis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5316" y="3989984"/>
            <a:ext cx="1630680" cy="2286000"/>
          </a:xfrm>
          <a:prstGeom prst="rect">
            <a:avLst/>
          </a:prstGeom>
        </p:spPr>
      </p:pic>
    </p:spTree>
    <p:extLst>
      <p:ext uri="{BB962C8B-B14F-4D97-AF65-F5344CB8AC3E}">
        <p14:creationId xmlns:p14="http://schemas.microsoft.com/office/powerpoint/2010/main" val="235734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178" y="942174"/>
            <a:ext cx="10515600" cy="1325563"/>
          </a:xfrm>
        </p:spPr>
        <p:txBody>
          <a:bodyPr>
            <a:noAutofit/>
          </a:bodyPr>
          <a:lstStyle/>
          <a:p>
            <a:pPr algn="l"/>
            <a:r>
              <a:rPr lang="en-US" sz="4800" b="1" dirty="0"/>
              <a:t>Common long term effects of lung cancer treatment</a:t>
            </a:r>
          </a:p>
        </p:txBody>
      </p:sp>
      <p:sp>
        <p:nvSpPr>
          <p:cNvPr id="3" name="Content Placeholder 2"/>
          <p:cNvSpPr>
            <a:spLocks noGrp="1"/>
          </p:cNvSpPr>
          <p:nvPr>
            <p:ph idx="1"/>
          </p:nvPr>
        </p:nvSpPr>
        <p:spPr>
          <a:xfrm>
            <a:off x="609600" y="2627790"/>
            <a:ext cx="10972800" cy="4074092"/>
          </a:xfrm>
        </p:spPr>
        <p:txBody>
          <a:bodyPr>
            <a:normAutofit/>
          </a:bodyPr>
          <a:lstStyle/>
          <a:p>
            <a:r>
              <a:rPr lang="en-US" dirty="0">
                <a:solidFill>
                  <a:srgbClr val="FF0000"/>
                </a:solidFill>
              </a:rPr>
              <a:t>Psychological distress </a:t>
            </a:r>
            <a:r>
              <a:rPr lang="en-US" dirty="0"/>
              <a:t>— Up to 80 percent of lung cancer survivors experience psychological distress, and this rate is three times more common than observed among survivors of other types of cancers. </a:t>
            </a:r>
          </a:p>
          <a:p>
            <a:endParaRPr lang="en-US" dirty="0"/>
          </a:p>
          <a:p>
            <a:pPr lvl="2"/>
            <a:r>
              <a:rPr lang="en-US" sz="2800" dirty="0"/>
              <a:t>Although the cause of heightened distress in lung cancer survivorship is largely unknown, it may be associated in part with the poor prognosis and perceived stigma attached to this disease. </a:t>
            </a:r>
          </a:p>
          <a:p>
            <a:endParaRPr lang="en-US" sz="2000" dirty="0"/>
          </a:p>
        </p:txBody>
      </p:sp>
    </p:spTree>
    <p:extLst>
      <p:ext uri="{BB962C8B-B14F-4D97-AF65-F5344CB8AC3E}">
        <p14:creationId xmlns:p14="http://schemas.microsoft.com/office/powerpoint/2010/main" val="13794489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TotalTime>
  <Words>897</Words>
  <Application>Microsoft Office PowerPoint</Application>
  <PresentationFormat>Widescreen</PresentationFormat>
  <Paragraphs>89</Paragraphs>
  <Slides>18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Myriad Pro</vt:lpstr>
      <vt:lpstr>Office Theme</vt:lpstr>
      <vt:lpstr>Survivorship: Living Beyond Lung Cancer</vt:lpstr>
      <vt:lpstr>Survivors in US </vt:lpstr>
      <vt:lpstr>What is a survivor? </vt:lpstr>
      <vt:lpstr>Thoracic cancers </vt:lpstr>
      <vt:lpstr>Common long term effects of lung cancer treatment</vt:lpstr>
      <vt:lpstr>Common long term effects of lung cancer treatment</vt:lpstr>
      <vt:lpstr>Common long term effects of lung cancer treatment</vt:lpstr>
      <vt:lpstr>Common long term effects of lung cancer treatment</vt:lpstr>
      <vt:lpstr>Common long term effects of lung cancer treatment</vt:lpstr>
      <vt:lpstr>Common long term effects of lung cancer treatment </vt:lpstr>
      <vt:lpstr>Common long term effects of lung cancer treatment</vt:lpstr>
      <vt:lpstr>Common long term effects of lung cancer treatment</vt:lpstr>
      <vt:lpstr>Common long term effects of lung cancer treatment</vt:lpstr>
      <vt:lpstr>Services Offered in Lung Survivorship Clinic:</vt:lpstr>
      <vt:lpstr>Treatment Summary</vt:lpstr>
      <vt:lpstr> Clinic goals</vt:lpstr>
      <vt:lpstr>Lung Cancer Survivorship Clinic</vt:lpstr>
      <vt:lpstr>PowerPoint Presentation</vt:lpstr>
    </vt:vector>
  </TitlesOfParts>
  <Company>University of Cincinnati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Fisher, Cassandra (fishecr)</dc:creator>
  <cp:lastModifiedBy>Fisher, Cassandra (fishecr)</cp:lastModifiedBy>
  <cp:revision>4</cp:revision>
  <dcterms:created xsi:type="dcterms:W3CDTF">2017-06-21T19:03:44Z</dcterms:created>
  <dcterms:modified xsi:type="dcterms:W3CDTF">2018-11-09T16:49:58Z</dcterms:modified>
</cp:coreProperties>
</file>